
<file path=[Content_Types].xml><?xml version="1.0" encoding="utf-8"?>
<Types xmlns="http://schemas.openxmlformats.org/package/2006/content-types">
  <Default Extension="bin" ContentType="application/vnd.openxmlformats-officedocument.oleObject"/>
  <Default Extension="rels" ContentType="application/vnd.openxmlformats-package.relationships+xml"/>
  <Default Extension="emf" ContentType="image/x-emf"/>
  <Default Extension="jpeg" ContentType="image/jpeg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24.xml" ContentType="application/vnd.openxmlformats-officedocument.presentationml.slide+xml"/>
  <Override PartName="/ppt/slides/slide29.xml" ContentType="application/vnd.openxmlformats-officedocument.presentationml.slide+xml"/>
  <Override PartName="/ppt/slides/slide22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slides/slide13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2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charts/chart4.xml" ContentType="application/vnd.openxmlformats-officedocument.drawingml.chart+xml"/>
  <Override PartName="/ppt/charts/chart3.xml" ContentType="application/vnd.openxmlformats-officedocument.drawingml.chart+xml"/>
  <Override PartName="/ppt/charts/chart2.xml" ContentType="application/vnd.openxmlformats-officedocument.drawingml.chart+xml"/>
  <Override PartName="/ppt/charts/chart1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charts/chart9.xml" ContentType="application/vnd.openxmlformats-officedocument.drawingml.chart+xml"/>
  <Override PartName="/ppt/charts/chart8.xml" ContentType="application/vnd.openxmlformats-officedocument.drawingml.chart+xml"/>
  <Override PartName="/ppt/charts/chart7.xml" ContentType="application/vnd.openxmlformats-officedocument.drawingml.chart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76" r:id="rId3"/>
    <p:sldId id="278" r:id="rId4"/>
    <p:sldId id="480" r:id="rId5"/>
    <p:sldId id="536" r:id="rId6"/>
    <p:sldId id="545" r:id="rId7"/>
    <p:sldId id="546" r:id="rId8"/>
    <p:sldId id="510" r:id="rId9"/>
    <p:sldId id="547" r:id="rId10"/>
    <p:sldId id="537" r:id="rId11"/>
    <p:sldId id="539" r:id="rId12"/>
    <p:sldId id="548" r:id="rId13"/>
    <p:sldId id="550" r:id="rId14"/>
    <p:sldId id="551" r:id="rId15"/>
    <p:sldId id="552" r:id="rId16"/>
    <p:sldId id="549" r:id="rId17"/>
    <p:sldId id="544" r:id="rId18"/>
    <p:sldId id="542" r:id="rId19"/>
    <p:sldId id="538" r:id="rId20"/>
    <p:sldId id="543" r:id="rId21"/>
    <p:sldId id="540" r:id="rId22"/>
    <p:sldId id="541" r:id="rId23"/>
    <p:sldId id="556" r:id="rId24"/>
    <p:sldId id="553" r:id="rId25"/>
    <p:sldId id="554" r:id="rId26"/>
    <p:sldId id="555" r:id="rId27"/>
    <p:sldId id="557" r:id="rId28"/>
    <p:sldId id="558" r:id="rId29"/>
    <p:sldId id="559" r:id="rId30"/>
    <p:sldId id="509" r:id="rId31"/>
    <p:sldId id="273" r:id="rId32"/>
    <p:sldId id="418" r:id="rId33"/>
    <p:sldId id="454" r:id="rId34"/>
    <p:sldId id="455" r:id="rId35"/>
    <p:sldId id="456" r:id="rId36"/>
    <p:sldId id="457" r:id="rId37"/>
    <p:sldId id="458" r:id="rId38"/>
    <p:sldId id="419" r:id="rId39"/>
    <p:sldId id="459" r:id="rId40"/>
    <p:sldId id="460" r:id="rId41"/>
    <p:sldId id="461" r:id="rId42"/>
    <p:sldId id="462" r:id="rId43"/>
    <p:sldId id="463" r:id="rId44"/>
    <p:sldId id="274" r:id="rId45"/>
    <p:sldId id="277" r:id="rId46"/>
    <p:sldId id="340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58" autoAdjust="0"/>
  </p:normalViewPr>
  <p:slideViewPr>
    <p:cSldViewPr>
      <p:cViewPr varScale="1">
        <p:scale>
          <a:sx n="70" d="100"/>
          <a:sy n="70" d="100"/>
        </p:scale>
        <p:origin x="-108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55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ustomXml" Target="../customXml/item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robert.hill\My%20Documents\Incident%20Management\2013\Rural%20IM%20Tash%20Force%20Meetings\Crash%20Stats\SE\SE%20Quarterly%20Crashes%20Chart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robert.hill\My%20Documents\Incident%20Management\2013\Rural%20IM%20Tash%20Force%20Meetings\Crash%20Stats\SW\SW%20Quarterly%20Crashes%20Chart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robert.hill\My%20Documents\Incident%20Management\2013\Rural%20IM%20Tash%20Force%20Meetings\Crash%20Stats\SE\SE%20Quarterly%20Crashes%20Chart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robert.hill\My%20Documents\Incident%20Management\2013\Rural%20IM%20Tash%20Force%20Meetings\Crash%20Stats\SE\SE%20Quarterly%20Crashes%20Chart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robert.hill\My%20Documents\Incident%20Management\2013\Rural%20IM%20Tash%20Force%20Meetings\Crash%20Stats\SE\SE%20Quarterly%20Crashes%20Chart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robert.hill\My%20Documents\Incident%20Management\2013\Rural%20IM%20Tash%20Force%20Meetings\Crash%20Stats\SE\SE%20Quarterly%20Crashes%20Chart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robert.hill\My%20Documents\Incident%20Management\2013\Rural%20IM%20Tash%20Force%20Meetings\Crash%20Stats\SW\SW%20Quarterly%20Crashes%20Chart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robert.hill\My%20Documents\Incident%20Management\2013\Rural%20IM%20Tash%20Force%20Meetings\Crash%20Stats\SW\SW%20Quarterly%20Crashes%20Chart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robert.hill\My%20Documents\Incident%20Management\2013\Rural%20IM%20Tash%20Force%20Meetings\Crash%20Stats\SW\SW%20Quarterly%20Crashes%20Chart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robert.hill\My%20Documents\Incident%20Management\2013\Rural%20IM%20Tash%20Force%20Meetings\Crash%20Stats\SW\SW%20Quarterly%20Crashes%20Char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Bracken County 1/1/13 to 3/31/13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Sheet1!$C$2</c:f>
              <c:strCache>
                <c:ptCount val="1"/>
                <c:pt idx="0">
                  <c:v>Total Crashes</c:v>
                </c:pt>
              </c:strCache>
            </c:strRef>
          </c:tx>
          <c:dLbls>
            <c:showVal val="1"/>
          </c:dLbls>
          <c:cat>
            <c:strRef>
              <c:f>Sheet1!$D$1:$G$1</c:f>
              <c:strCache>
                <c:ptCount val="4"/>
                <c:pt idx="0">
                  <c:v>County</c:v>
                </c:pt>
                <c:pt idx="1">
                  <c:v>KY 9</c:v>
                </c:pt>
                <c:pt idx="2">
                  <c:v>KY 10</c:v>
                </c:pt>
                <c:pt idx="3">
                  <c:v>KY 19</c:v>
                </c:pt>
              </c:strCache>
            </c:strRef>
          </c:cat>
          <c:val>
            <c:numRef>
              <c:f>Sheet1!$D$2:$G$2</c:f>
              <c:numCache>
                <c:formatCode>General</c:formatCode>
                <c:ptCount val="4"/>
                <c:pt idx="0">
                  <c:v>40</c:v>
                </c:pt>
                <c:pt idx="1">
                  <c:v>4</c:v>
                </c:pt>
                <c:pt idx="2">
                  <c:v>10</c:v>
                </c:pt>
                <c:pt idx="3">
                  <c:v>4</c:v>
                </c:pt>
              </c:numCache>
            </c:numRef>
          </c:val>
        </c:ser>
        <c:ser>
          <c:idx val="1"/>
          <c:order val="1"/>
          <c:tx>
            <c:strRef>
              <c:f>Sheet1!$C$3</c:f>
              <c:strCache>
                <c:ptCount val="1"/>
                <c:pt idx="0">
                  <c:v>Injury Crashes</c:v>
                </c:pt>
              </c:strCache>
            </c:strRef>
          </c:tx>
          <c:dLbls>
            <c:showVal val="1"/>
          </c:dLbls>
          <c:cat>
            <c:strRef>
              <c:f>Sheet1!$D$1:$G$1</c:f>
              <c:strCache>
                <c:ptCount val="4"/>
                <c:pt idx="0">
                  <c:v>County</c:v>
                </c:pt>
                <c:pt idx="1">
                  <c:v>KY 9</c:v>
                </c:pt>
                <c:pt idx="2">
                  <c:v>KY 10</c:v>
                </c:pt>
                <c:pt idx="3">
                  <c:v>KY 19</c:v>
                </c:pt>
              </c:strCache>
            </c:strRef>
          </c:cat>
          <c:val>
            <c:numRef>
              <c:f>Sheet1!$D$3:$G$3</c:f>
              <c:numCache>
                <c:formatCode>General</c:formatCode>
                <c:ptCount val="4"/>
                <c:pt idx="0">
                  <c:v>10</c:v>
                </c:pt>
                <c:pt idx="1">
                  <c:v>3</c:v>
                </c:pt>
                <c:pt idx="2">
                  <c:v>2</c:v>
                </c:pt>
                <c:pt idx="3">
                  <c:v>1</c:v>
                </c:pt>
              </c:numCache>
            </c:numRef>
          </c:val>
        </c:ser>
        <c:ser>
          <c:idx val="2"/>
          <c:order val="2"/>
          <c:tx>
            <c:strRef>
              <c:f>Sheet1!$C$4</c:f>
              <c:strCache>
                <c:ptCount val="1"/>
                <c:pt idx="0">
                  <c:v>Fatality Crashes</c:v>
                </c:pt>
              </c:strCache>
            </c:strRef>
          </c:tx>
          <c:dLbls>
            <c:showVal val="1"/>
          </c:dLbls>
          <c:cat>
            <c:strRef>
              <c:f>Sheet1!$D$1:$G$1</c:f>
              <c:strCache>
                <c:ptCount val="4"/>
                <c:pt idx="0">
                  <c:v>County</c:v>
                </c:pt>
                <c:pt idx="1">
                  <c:v>KY 9</c:v>
                </c:pt>
                <c:pt idx="2">
                  <c:v>KY 10</c:v>
                </c:pt>
                <c:pt idx="3">
                  <c:v>KY 19</c:v>
                </c:pt>
              </c:strCache>
            </c:strRef>
          </c:cat>
          <c:val>
            <c:numRef>
              <c:f>Sheet1!$D$4:$G$4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axId val="53557504"/>
        <c:axId val="53560448"/>
      </c:barChart>
      <c:catAx>
        <c:axId val="53557504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b="0"/>
            </a:pPr>
            <a:endParaRPr lang="en-US"/>
          </a:p>
        </c:txPr>
        <c:crossAx val="53560448"/>
        <c:crosses val="autoZero"/>
        <c:auto val="1"/>
        <c:lblAlgn val="ctr"/>
        <c:lblOffset val="100"/>
      </c:catAx>
      <c:valAx>
        <c:axId val="53560448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53557504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Southwest 1/1/13 to 3/31/13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Sheet1!$C$100</c:f>
              <c:strCache>
                <c:ptCount val="1"/>
                <c:pt idx="0">
                  <c:v>Total Crashes</c:v>
                </c:pt>
              </c:strCache>
            </c:strRef>
          </c:tx>
          <c:dLbls>
            <c:showVal val="1"/>
          </c:dLbls>
          <c:cat>
            <c:strRef>
              <c:f>Sheet1!$D$99:$G$99</c:f>
              <c:strCache>
                <c:ptCount val="4"/>
                <c:pt idx="0">
                  <c:v>Interstate</c:v>
                </c:pt>
                <c:pt idx="1">
                  <c:v>US Route</c:v>
                </c:pt>
                <c:pt idx="2">
                  <c:v>KY Route</c:v>
                </c:pt>
                <c:pt idx="3">
                  <c:v>Local</c:v>
                </c:pt>
              </c:strCache>
            </c:strRef>
          </c:cat>
          <c:val>
            <c:numRef>
              <c:f>Sheet1!$D$100:$G$100</c:f>
              <c:numCache>
                <c:formatCode>General</c:formatCode>
                <c:ptCount val="4"/>
                <c:pt idx="0">
                  <c:v>81</c:v>
                </c:pt>
                <c:pt idx="1">
                  <c:v>75</c:v>
                </c:pt>
                <c:pt idx="2">
                  <c:v>108</c:v>
                </c:pt>
                <c:pt idx="3">
                  <c:v>92</c:v>
                </c:pt>
              </c:numCache>
            </c:numRef>
          </c:val>
        </c:ser>
        <c:ser>
          <c:idx val="1"/>
          <c:order val="1"/>
          <c:tx>
            <c:strRef>
              <c:f>Sheet1!$C$101</c:f>
              <c:strCache>
                <c:ptCount val="1"/>
                <c:pt idx="0">
                  <c:v>Injury Crashes</c:v>
                </c:pt>
              </c:strCache>
            </c:strRef>
          </c:tx>
          <c:dLbls>
            <c:showVal val="1"/>
          </c:dLbls>
          <c:cat>
            <c:strRef>
              <c:f>Sheet1!$D$99:$G$99</c:f>
              <c:strCache>
                <c:ptCount val="4"/>
                <c:pt idx="0">
                  <c:v>Interstate</c:v>
                </c:pt>
                <c:pt idx="1">
                  <c:v>US Route</c:v>
                </c:pt>
                <c:pt idx="2">
                  <c:v>KY Route</c:v>
                </c:pt>
                <c:pt idx="3">
                  <c:v>Local</c:v>
                </c:pt>
              </c:strCache>
            </c:strRef>
          </c:cat>
          <c:val>
            <c:numRef>
              <c:f>Sheet1!$D$101:$G$101</c:f>
              <c:numCache>
                <c:formatCode>General</c:formatCode>
                <c:ptCount val="4"/>
                <c:pt idx="0">
                  <c:v>15</c:v>
                </c:pt>
                <c:pt idx="1">
                  <c:v>16</c:v>
                </c:pt>
                <c:pt idx="2">
                  <c:v>23</c:v>
                </c:pt>
                <c:pt idx="3">
                  <c:v>5</c:v>
                </c:pt>
              </c:numCache>
            </c:numRef>
          </c:val>
        </c:ser>
        <c:ser>
          <c:idx val="2"/>
          <c:order val="2"/>
          <c:tx>
            <c:strRef>
              <c:f>Sheet1!$C$102</c:f>
              <c:strCache>
                <c:ptCount val="1"/>
                <c:pt idx="0">
                  <c:v>Fatality Crashes</c:v>
                </c:pt>
              </c:strCache>
            </c:strRef>
          </c:tx>
          <c:dLbls>
            <c:showVal val="1"/>
          </c:dLbls>
          <c:cat>
            <c:strRef>
              <c:f>Sheet1!$D$99:$G$99</c:f>
              <c:strCache>
                <c:ptCount val="4"/>
                <c:pt idx="0">
                  <c:v>Interstate</c:v>
                </c:pt>
                <c:pt idx="1">
                  <c:v>US Route</c:v>
                </c:pt>
                <c:pt idx="2">
                  <c:v>KY Route</c:v>
                </c:pt>
                <c:pt idx="3">
                  <c:v>Local</c:v>
                </c:pt>
              </c:strCache>
            </c:strRef>
          </c:cat>
          <c:val>
            <c:numRef>
              <c:f>Sheet1!$D$102:$G$102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0</c:v>
                </c:pt>
                <c:pt idx="3">
                  <c:v>1</c:v>
                </c:pt>
              </c:numCache>
            </c:numRef>
          </c:val>
        </c:ser>
        <c:axId val="53340032"/>
        <c:axId val="53533312"/>
      </c:barChart>
      <c:catAx>
        <c:axId val="53340032"/>
        <c:scaling>
          <c:orientation val="minMax"/>
        </c:scaling>
        <c:axPos val="b"/>
        <c:majorTickMark val="none"/>
        <c:tickLblPos val="nextTo"/>
        <c:crossAx val="53533312"/>
        <c:crosses val="autoZero"/>
        <c:auto val="1"/>
        <c:lblAlgn val="ctr"/>
        <c:lblOffset val="100"/>
      </c:catAx>
      <c:valAx>
        <c:axId val="53533312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53340032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Harrison County 1/1/13 to 3/31/13</a:t>
            </a:r>
          </a:p>
        </c:rich>
      </c:tx>
      <c:layout>
        <c:manualLayout>
          <c:xMode val="edge"/>
          <c:yMode val="edge"/>
          <c:x val="0.14511163744142319"/>
          <c:y val="2.5806451612903236E-2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strRef>
              <c:f>Sheet1!$C$26</c:f>
              <c:strCache>
                <c:ptCount val="1"/>
                <c:pt idx="0">
                  <c:v>Total Crashes</c:v>
                </c:pt>
              </c:strCache>
            </c:strRef>
          </c:tx>
          <c:dLbls>
            <c:showVal val="1"/>
          </c:dLbls>
          <c:cat>
            <c:strRef>
              <c:f>Sheet1!$D$25:$G$25</c:f>
              <c:strCache>
                <c:ptCount val="4"/>
                <c:pt idx="0">
                  <c:v>County</c:v>
                </c:pt>
                <c:pt idx="1">
                  <c:v>US 27</c:v>
                </c:pt>
                <c:pt idx="2">
                  <c:v>US 62</c:v>
                </c:pt>
                <c:pt idx="3">
                  <c:v>KY 36</c:v>
                </c:pt>
              </c:strCache>
            </c:strRef>
          </c:cat>
          <c:val>
            <c:numRef>
              <c:f>Sheet1!$D$26:$G$26</c:f>
              <c:numCache>
                <c:formatCode>General</c:formatCode>
                <c:ptCount val="4"/>
                <c:pt idx="0">
                  <c:v>138</c:v>
                </c:pt>
                <c:pt idx="1">
                  <c:v>21</c:v>
                </c:pt>
                <c:pt idx="2">
                  <c:v>22</c:v>
                </c:pt>
                <c:pt idx="3">
                  <c:v>16</c:v>
                </c:pt>
              </c:numCache>
            </c:numRef>
          </c:val>
        </c:ser>
        <c:ser>
          <c:idx val="1"/>
          <c:order val="1"/>
          <c:tx>
            <c:strRef>
              <c:f>Sheet1!$C$27</c:f>
              <c:strCache>
                <c:ptCount val="1"/>
                <c:pt idx="0">
                  <c:v>Injury Crashes</c:v>
                </c:pt>
              </c:strCache>
            </c:strRef>
          </c:tx>
          <c:dLbls>
            <c:showVal val="1"/>
          </c:dLbls>
          <c:cat>
            <c:strRef>
              <c:f>Sheet1!$D$25:$G$25</c:f>
              <c:strCache>
                <c:ptCount val="4"/>
                <c:pt idx="0">
                  <c:v>County</c:v>
                </c:pt>
                <c:pt idx="1">
                  <c:v>US 27</c:v>
                </c:pt>
                <c:pt idx="2">
                  <c:v>US 62</c:v>
                </c:pt>
                <c:pt idx="3">
                  <c:v>KY 36</c:v>
                </c:pt>
              </c:strCache>
            </c:strRef>
          </c:cat>
          <c:val>
            <c:numRef>
              <c:f>Sheet1!$D$27:$G$27</c:f>
              <c:numCache>
                <c:formatCode>General</c:formatCode>
                <c:ptCount val="4"/>
                <c:pt idx="0">
                  <c:v>16</c:v>
                </c:pt>
                <c:pt idx="1">
                  <c:v>3</c:v>
                </c:pt>
                <c:pt idx="2">
                  <c:v>2</c:v>
                </c:pt>
                <c:pt idx="3">
                  <c:v>4</c:v>
                </c:pt>
              </c:numCache>
            </c:numRef>
          </c:val>
        </c:ser>
        <c:ser>
          <c:idx val="2"/>
          <c:order val="2"/>
          <c:tx>
            <c:strRef>
              <c:f>Sheet1!$C$28</c:f>
              <c:strCache>
                <c:ptCount val="1"/>
                <c:pt idx="0">
                  <c:v>Fatality Crashes</c:v>
                </c:pt>
              </c:strCache>
            </c:strRef>
          </c:tx>
          <c:dLbls>
            <c:showVal val="1"/>
          </c:dLbls>
          <c:cat>
            <c:strRef>
              <c:f>Sheet1!$D$25:$G$25</c:f>
              <c:strCache>
                <c:ptCount val="4"/>
                <c:pt idx="0">
                  <c:v>County</c:v>
                </c:pt>
                <c:pt idx="1">
                  <c:v>US 27</c:v>
                </c:pt>
                <c:pt idx="2">
                  <c:v>US 62</c:v>
                </c:pt>
                <c:pt idx="3">
                  <c:v>KY 36</c:v>
                </c:pt>
              </c:strCache>
            </c:strRef>
          </c:cat>
          <c:val>
            <c:numRef>
              <c:f>Sheet1!$D$28:$G$28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</c:numCache>
            </c:numRef>
          </c:val>
        </c:ser>
        <c:axId val="52035968"/>
        <c:axId val="53477760"/>
      </c:barChart>
      <c:catAx>
        <c:axId val="52035968"/>
        <c:scaling>
          <c:orientation val="minMax"/>
        </c:scaling>
        <c:axPos val="b"/>
        <c:majorTickMark val="none"/>
        <c:tickLblPos val="nextTo"/>
        <c:crossAx val="53477760"/>
        <c:crosses val="autoZero"/>
        <c:auto val="1"/>
        <c:lblAlgn val="ctr"/>
        <c:lblOffset val="100"/>
      </c:catAx>
      <c:valAx>
        <c:axId val="53477760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52035968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Pendleton County 1/1/13 to 3/31/13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Sheet1!$C$49</c:f>
              <c:strCache>
                <c:ptCount val="1"/>
                <c:pt idx="0">
                  <c:v>Total Crashes</c:v>
                </c:pt>
              </c:strCache>
            </c:strRef>
          </c:tx>
          <c:dLbls>
            <c:showVal val="1"/>
          </c:dLbls>
          <c:cat>
            <c:strRef>
              <c:f>Sheet1!$D$48:$G$48</c:f>
              <c:strCache>
                <c:ptCount val="4"/>
                <c:pt idx="0">
                  <c:v>County</c:v>
                </c:pt>
                <c:pt idx="1">
                  <c:v>US 27</c:v>
                </c:pt>
                <c:pt idx="2">
                  <c:v>KY 9</c:v>
                </c:pt>
                <c:pt idx="3">
                  <c:v>KY 22</c:v>
                </c:pt>
              </c:strCache>
            </c:strRef>
          </c:cat>
          <c:val>
            <c:numRef>
              <c:f>Sheet1!$D$49:$G$49</c:f>
              <c:numCache>
                <c:formatCode>General</c:formatCode>
                <c:ptCount val="4"/>
                <c:pt idx="0">
                  <c:v>66</c:v>
                </c:pt>
                <c:pt idx="1">
                  <c:v>17</c:v>
                </c:pt>
                <c:pt idx="2">
                  <c:v>5</c:v>
                </c:pt>
                <c:pt idx="3">
                  <c:v>4</c:v>
                </c:pt>
              </c:numCache>
            </c:numRef>
          </c:val>
        </c:ser>
        <c:ser>
          <c:idx val="1"/>
          <c:order val="1"/>
          <c:tx>
            <c:strRef>
              <c:f>Sheet1!$C$50</c:f>
              <c:strCache>
                <c:ptCount val="1"/>
                <c:pt idx="0">
                  <c:v>Injury Crashes</c:v>
                </c:pt>
              </c:strCache>
            </c:strRef>
          </c:tx>
          <c:dLbls>
            <c:showVal val="1"/>
          </c:dLbls>
          <c:cat>
            <c:strRef>
              <c:f>Sheet1!$D$48:$G$48</c:f>
              <c:strCache>
                <c:ptCount val="4"/>
                <c:pt idx="0">
                  <c:v>County</c:v>
                </c:pt>
                <c:pt idx="1">
                  <c:v>US 27</c:v>
                </c:pt>
                <c:pt idx="2">
                  <c:v>KY 9</c:v>
                </c:pt>
                <c:pt idx="3">
                  <c:v>KY 22</c:v>
                </c:pt>
              </c:strCache>
            </c:strRef>
          </c:cat>
          <c:val>
            <c:numRef>
              <c:f>Sheet1!$D$50:$G$50</c:f>
              <c:numCache>
                <c:formatCode>General</c:formatCode>
                <c:ptCount val="4"/>
                <c:pt idx="0">
                  <c:v>9</c:v>
                </c:pt>
                <c:pt idx="1">
                  <c:v>1</c:v>
                </c:pt>
                <c:pt idx="2">
                  <c:v>2</c:v>
                </c:pt>
                <c:pt idx="3">
                  <c:v>1</c:v>
                </c:pt>
              </c:numCache>
            </c:numRef>
          </c:val>
        </c:ser>
        <c:ser>
          <c:idx val="2"/>
          <c:order val="2"/>
          <c:tx>
            <c:strRef>
              <c:f>Sheet1!$C$51</c:f>
              <c:strCache>
                <c:ptCount val="1"/>
                <c:pt idx="0">
                  <c:v>Fatality Crashes</c:v>
                </c:pt>
              </c:strCache>
            </c:strRef>
          </c:tx>
          <c:dLbls>
            <c:showVal val="1"/>
          </c:dLbls>
          <c:cat>
            <c:strRef>
              <c:f>Sheet1!$D$48:$G$48</c:f>
              <c:strCache>
                <c:ptCount val="4"/>
                <c:pt idx="0">
                  <c:v>County</c:v>
                </c:pt>
                <c:pt idx="1">
                  <c:v>US 27</c:v>
                </c:pt>
                <c:pt idx="2">
                  <c:v>KY 9</c:v>
                </c:pt>
                <c:pt idx="3">
                  <c:v>KY 22</c:v>
                </c:pt>
              </c:strCache>
            </c:strRef>
          </c:cat>
          <c:val>
            <c:numRef>
              <c:f>Sheet1!$D$51:$G$51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axId val="50886144"/>
        <c:axId val="50888064"/>
      </c:barChart>
      <c:catAx>
        <c:axId val="50886144"/>
        <c:scaling>
          <c:orientation val="minMax"/>
        </c:scaling>
        <c:axPos val="b"/>
        <c:majorTickMark val="none"/>
        <c:tickLblPos val="nextTo"/>
        <c:crossAx val="50888064"/>
        <c:crosses val="autoZero"/>
        <c:auto val="1"/>
        <c:lblAlgn val="ctr"/>
        <c:lblOffset val="100"/>
      </c:catAx>
      <c:valAx>
        <c:axId val="50888064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50886144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Robertson County 1/1/13 to 3/31/13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Sheet1!$C$75</c:f>
              <c:strCache>
                <c:ptCount val="1"/>
                <c:pt idx="0">
                  <c:v>Total Crashes</c:v>
                </c:pt>
              </c:strCache>
            </c:strRef>
          </c:tx>
          <c:dLbls>
            <c:showVal val="1"/>
          </c:dLbls>
          <c:cat>
            <c:strRef>
              <c:f>Sheet1!$D$74:$G$74</c:f>
              <c:strCache>
                <c:ptCount val="4"/>
                <c:pt idx="0">
                  <c:v>County</c:v>
                </c:pt>
                <c:pt idx="1">
                  <c:v>US 62</c:v>
                </c:pt>
                <c:pt idx="2">
                  <c:v>US 68</c:v>
                </c:pt>
                <c:pt idx="3">
                  <c:v>KY 165</c:v>
                </c:pt>
              </c:strCache>
            </c:strRef>
          </c:cat>
          <c:val>
            <c:numRef>
              <c:f>Sheet1!$D$75:$G$75</c:f>
              <c:numCache>
                <c:formatCode>General</c:formatCode>
                <c:ptCount val="4"/>
                <c:pt idx="0">
                  <c:v>3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1"/>
          <c:order val="1"/>
          <c:tx>
            <c:strRef>
              <c:f>Sheet1!$C$76</c:f>
              <c:strCache>
                <c:ptCount val="1"/>
                <c:pt idx="0">
                  <c:v>Injury Crashes</c:v>
                </c:pt>
              </c:strCache>
            </c:strRef>
          </c:tx>
          <c:dLbls>
            <c:showVal val="1"/>
          </c:dLbls>
          <c:cat>
            <c:strRef>
              <c:f>Sheet1!$D$74:$G$74</c:f>
              <c:strCache>
                <c:ptCount val="4"/>
                <c:pt idx="0">
                  <c:v>County</c:v>
                </c:pt>
                <c:pt idx="1">
                  <c:v>US 62</c:v>
                </c:pt>
                <c:pt idx="2">
                  <c:v>US 68</c:v>
                </c:pt>
                <c:pt idx="3">
                  <c:v>KY 165</c:v>
                </c:pt>
              </c:strCache>
            </c:strRef>
          </c:cat>
          <c:val>
            <c:numRef>
              <c:f>Sheet1!$D$76:$G$76</c:f>
              <c:numCache>
                <c:formatCode>General</c:formatCode>
                <c:ptCount val="4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2"/>
          <c:order val="2"/>
          <c:tx>
            <c:strRef>
              <c:f>Sheet1!$C$77</c:f>
              <c:strCache>
                <c:ptCount val="1"/>
                <c:pt idx="0">
                  <c:v>Fatality Crashes</c:v>
                </c:pt>
              </c:strCache>
            </c:strRef>
          </c:tx>
          <c:dLbls>
            <c:showVal val="1"/>
          </c:dLbls>
          <c:cat>
            <c:strRef>
              <c:f>Sheet1!$D$74:$G$74</c:f>
              <c:strCache>
                <c:ptCount val="4"/>
                <c:pt idx="0">
                  <c:v>County</c:v>
                </c:pt>
                <c:pt idx="1">
                  <c:v>US 62</c:v>
                </c:pt>
                <c:pt idx="2">
                  <c:v>US 68</c:v>
                </c:pt>
                <c:pt idx="3">
                  <c:v>KY 165</c:v>
                </c:pt>
              </c:strCache>
            </c:strRef>
          </c:cat>
          <c:val>
            <c:numRef>
              <c:f>Sheet1!$D$77:$G$77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axId val="50837760"/>
        <c:axId val="50884608"/>
      </c:barChart>
      <c:catAx>
        <c:axId val="50837760"/>
        <c:scaling>
          <c:orientation val="minMax"/>
        </c:scaling>
        <c:axPos val="b"/>
        <c:majorTickMark val="none"/>
        <c:tickLblPos val="nextTo"/>
        <c:crossAx val="50884608"/>
        <c:crosses val="autoZero"/>
        <c:auto val="1"/>
        <c:lblAlgn val="ctr"/>
        <c:lblOffset val="100"/>
      </c:catAx>
      <c:valAx>
        <c:axId val="50884608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50837760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Southeast</a:t>
            </a:r>
            <a:r>
              <a:rPr lang="en-US" baseline="0"/>
              <a:t> 1/1/13 to 3/31/13</a:t>
            </a:r>
            <a:endParaRPr lang="en-US"/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Sheet1!$C$100</c:f>
              <c:strCache>
                <c:ptCount val="1"/>
                <c:pt idx="0">
                  <c:v>Total Crashes</c:v>
                </c:pt>
              </c:strCache>
            </c:strRef>
          </c:tx>
          <c:dLbls>
            <c:showVal val="1"/>
          </c:dLbls>
          <c:cat>
            <c:strRef>
              <c:f>Sheet1!$D$99:$G$99</c:f>
              <c:strCache>
                <c:ptCount val="4"/>
                <c:pt idx="0">
                  <c:v>Interstate</c:v>
                </c:pt>
                <c:pt idx="1">
                  <c:v>US Route</c:v>
                </c:pt>
                <c:pt idx="2">
                  <c:v>KY Route</c:v>
                </c:pt>
                <c:pt idx="3">
                  <c:v>Other</c:v>
                </c:pt>
              </c:strCache>
            </c:strRef>
          </c:cat>
          <c:val>
            <c:numRef>
              <c:f>Sheet1!$D$100:$G$100</c:f>
              <c:numCache>
                <c:formatCode>General</c:formatCode>
                <c:ptCount val="4"/>
                <c:pt idx="0">
                  <c:v>0</c:v>
                </c:pt>
                <c:pt idx="1">
                  <c:v>55</c:v>
                </c:pt>
                <c:pt idx="2">
                  <c:v>101</c:v>
                </c:pt>
                <c:pt idx="3">
                  <c:v>91</c:v>
                </c:pt>
              </c:numCache>
            </c:numRef>
          </c:val>
        </c:ser>
        <c:ser>
          <c:idx val="1"/>
          <c:order val="1"/>
          <c:tx>
            <c:strRef>
              <c:f>Sheet1!$C$101</c:f>
              <c:strCache>
                <c:ptCount val="1"/>
                <c:pt idx="0">
                  <c:v>Injury Crashes</c:v>
                </c:pt>
              </c:strCache>
            </c:strRef>
          </c:tx>
          <c:dLbls>
            <c:showVal val="1"/>
          </c:dLbls>
          <c:cat>
            <c:strRef>
              <c:f>Sheet1!$D$99:$G$99</c:f>
              <c:strCache>
                <c:ptCount val="4"/>
                <c:pt idx="0">
                  <c:v>Interstate</c:v>
                </c:pt>
                <c:pt idx="1">
                  <c:v>US Route</c:v>
                </c:pt>
                <c:pt idx="2">
                  <c:v>KY Route</c:v>
                </c:pt>
                <c:pt idx="3">
                  <c:v>Other</c:v>
                </c:pt>
              </c:strCache>
            </c:strRef>
          </c:cat>
          <c:val>
            <c:numRef>
              <c:f>Sheet1!$D$101:$G$101</c:f>
              <c:numCache>
                <c:formatCode>General</c:formatCode>
                <c:ptCount val="4"/>
                <c:pt idx="0">
                  <c:v>0</c:v>
                </c:pt>
                <c:pt idx="1">
                  <c:v>8</c:v>
                </c:pt>
                <c:pt idx="2">
                  <c:v>21</c:v>
                </c:pt>
                <c:pt idx="3">
                  <c:v>7</c:v>
                </c:pt>
              </c:numCache>
            </c:numRef>
          </c:val>
        </c:ser>
        <c:ser>
          <c:idx val="2"/>
          <c:order val="2"/>
          <c:tx>
            <c:strRef>
              <c:f>Sheet1!$C$102</c:f>
              <c:strCache>
                <c:ptCount val="1"/>
                <c:pt idx="0">
                  <c:v>Fatality Crashes</c:v>
                </c:pt>
              </c:strCache>
            </c:strRef>
          </c:tx>
          <c:dLbls>
            <c:showVal val="1"/>
          </c:dLbls>
          <c:cat>
            <c:strRef>
              <c:f>Sheet1!$D$99:$G$99</c:f>
              <c:strCache>
                <c:ptCount val="4"/>
                <c:pt idx="0">
                  <c:v>Interstate</c:v>
                </c:pt>
                <c:pt idx="1">
                  <c:v>US Route</c:v>
                </c:pt>
                <c:pt idx="2">
                  <c:v>KY Route</c:v>
                </c:pt>
                <c:pt idx="3">
                  <c:v>Other</c:v>
                </c:pt>
              </c:strCache>
            </c:strRef>
          </c:cat>
          <c:val>
            <c:numRef>
              <c:f>Sheet1!$D$102:$G$102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axId val="50834816"/>
        <c:axId val="53612928"/>
      </c:barChart>
      <c:catAx>
        <c:axId val="50834816"/>
        <c:scaling>
          <c:orientation val="minMax"/>
        </c:scaling>
        <c:axPos val="b"/>
        <c:numFmt formatCode="General" sourceLinked="1"/>
        <c:majorTickMark val="none"/>
        <c:tickLblPos val="nextTo"/>
        <c:crossAx val="53612928"/>
        <c:crosses val="autoZero"/>
        <c:auto val="1"/>
        <c:lblAlgn val="ctr"/>
        <c:lblOffset val="100"/>
      </c:catAx>
      <c:valAx>
        <c:axId val="53612928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50834816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Carroll County 1/1/13 to 3/31/13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Sheet1!$C$2</c:f>
              <c:strCache>
                <c:ptCount val="1"/>
                <c:pt idx="0">
                  <c:v>Total Crashes</c:v>
                </c:pt>
              </c:strCache>
            </c:strRef>
          </c:tx>
          <c:dLbls>
            <c:showVal val="1"/>
          </c:dLbls>
          <c:cat>
            <c:strRef>
              <c:f>Sheet1!$D$1:$H$1</c:f>
              <c:strCache>
                <c:ptCount val="5"/>
                <c:pt idx="0">
                  <c:v>County</c:v>
                </c:pt>
                <c:pt idx="1">
                  <c:v>I-71</c:v>
                </c:pt>
                <c:pt idx="2">
                  <c:v>US 42</c:v>
                </c:pt>
                <c:pt idx="3">
                  <c:v>KY 36</c:v>
                </c:pt>
                <c:pt idx="4">
                  <c:v>KY 227</c:v>
                </c:pt>
              </c:strCache>
            </c:strRef>
          </c:cat>
          <c:val>
            <c:numRef>
              <c:f>Sheet1!$D$2:$H$2</c:f>
              <c:numCache>
                <c:formatCode>General</c:formatCode>
                <c:ptCount val="5"/>
                <c:pt idx="0">
                  <c:v>107</c:v>
                </c:pt>
                <c:pt idx="1">
                  <c:v>16</c:v>
                </c:pt>
                <c:pt idx="2">
                  <c:v>27</c:v>
                </c:pt>
                <c:pt idx="3">
                  <c:v>16</c:v>
                </c:pt>
                <c:pt idx="4">
                  <c:v>8</c:v>
                </c:pt>
              </c:numCache>
            </c:numRef>
          </c:val>
        </c:ser>
        <c:ser>
          <c:idx val="1"/>
          <c:order val="1"/>
          <c:tx>
            <c:strRef>
              <c:f>Sheet1!$C$3</c:f>
              <c:strCache>
                <c:ptCount val="1"/>
                <c:pt idx="0">
                  <c:v>Injury Crashes</c:v>
                </c:pt>
              </c:strCache>
            </c:strRef>
          </c:tx>
          <c:dLbls>
            <c:showVal val="1"/>
          </c:dLbls>
          <c:cat>
            <c:strRef>
              <c:f>Sheet1!$D$1:$H$1</c:f>
              <c:strCache>
                <c:ptCount val="5"/>
                <c:pt idx="0">
                  <c:v>County</c:v>
                </c:pt>
                <c:pt idx="1">
                  <c:v>I-71</c:v>
                </c:pt>
                <c:pt idx="2">
                  <c:v>US 42</c:v>
                </c:pt>
                <c:pt idx="3">
                  <c:v>KY 36</c:v>
                </c:pt>
                <c:pt idx="4">
                  <c:v>KY 227</c:v>
                </c:pt>
              </c:strCache>
            </c:strRef>
          </c:cat>
          <c:val>
            <c:numRef>
              <c:f>Sheet1!$D$3:$H$3</c:f>
              <c:numCache>
                <c:formatCode>General</c:formatCode>
                <c:ptCount val="5"/>
                <c:pt idx="0">
                  <c:v>19</c:v>
                </c:pt>
                <c:pt idx="1">
                  <c:v>3</c:v>
                </c:pt>
                <c:pt idx="2">
                  <c:v>6</c:v>
                </c:pt>
                <c:pt idx="3">
                  <c:v>5</c:v>
                </c:pt>
                <c:pt idx="4">
                  <c:v>0</c:v>
                </c:pt>
              </c:numCache>
            </c:numRef>
          </c:val>
        </c:ser>
        <c:ser>
          <c:idx val="2"/>
          <c:order val="2"/>
          <c:tx>
            <c:strRef>
              <c:f>Sheet1!$C$4</c:f>
              <c:strCache>
                <c:ptCount val="1"/>
                <c:pt idx="0">
                  <c:v>Fatality Crashes</c:v>
                </c:pt>
              </c:strCache>
            </c:strRef>
          </c:tx>
          <c:dLbls>
            <c:showVal val="1"/>
          </c:dLbls>
          <c:cat>
            <c:strRef>
              <c:f>Sheet1!$D$1:$H$1</c:f>
              <c:strCache>
                <c:ptCount val="5"/>
                <c:pt idx="0">
                  <c:v>County</c:v>
                </c:pt>
                <c:pt idx="1">
                  <c:v>I-71</c:v>
                </c:pt>
                <c:pt idx="2">
                  <c:v>US 42</c:v>
                </c:pt>
                <c:pt idx="3">
                  <c:v>KY 36</c:v>
                </c:pt>
                <c:pt idx="4">
                  <c:v>KY 227</c:v>
                </c:pt>
              </c:strCache>
            </c:strRef>
          </c:cat>
          <c:val>
            <c:numRef>
              <c:f>Sheet1!$D$4:$H$4</c:f>
              <c:numCache>
                <c:formatCode>General</c:formatCode>
                <c:ptCount val="5"/>
                <c:pt idx="0">
                  <c:v>1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axId val="78605696"/>
        <c:axId val="78644736"/>
      </c:barChart>
      <c:catAx>
        <c:axId val="78605696"/>
        <c:scaling>
          <c:orientation val="minMax"/>
        </c:scaling>
        <c:axPos val="b"/>
        <c:majorTickMark val="none"/>
        <c:tickLblPos val="nextTo"/>
        <c:crossAx val="78644736"/>
        <c:crosses val="autoZero"/>
        <c:auto val="1"/>
        <c:lblAlgn val="ctr"/>
        <c:lblOffset val="100"/>
      </c:catAx>
      <c:valAx>
        <c:axId val="78644736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78605696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Gallatin County</a:t>
            </a:r>
            <a:r>
              <a:rPr lang="en-US" baseline="0"/>
              <a:t> 1/1/13 to 3/31/13</a:t>
            </a:r>
            <a:endParaRPr lang="en-US"/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Sheet1!$C$26</c:f>
              <c:strCache>
                <c:ptCount val="1"/>
                <c:pt idx="0">
                  <c:v>Total Crashes</c:v>
                </c:pt>
              </c:strCache>
            </c:strRef>
          </c:tx>
          <c:dLbls>
            <c:showVal val="1"/>
          </c:dLbls>
          <c:cat>
            <c:strRef>
              <c:f>Sheet1!$D$25:$H$25</c:f>
              <c:strCache>
                <c:ptCount val="5"/>
                <c:pt idx="0">
                  <c:v>County</c:v>
                </c:pt>
                <c:pt idx="1">
                  <c:v>I-71</c:v>
                </c:pt>
                <c:pt idx="2">
                  <c:v>US 42</c:v>
                </c:pt>
                <c:pt idx="3">
                  <c:v>US 127</c:v>
                </c:pt>
                <c:pt idx="4">
                  <c:v>KY 35</c:v>
                </c:pt>
              </c:strCache>
            </c:strRef>
          </c:cat>
          <c:val>
            <c:numRef>
              <c:f>Sheet1!$D$26:$H$26</c:f>
              <c:numCache>
                <c:formatCode>General</c:formatCode>
                <c:ptCount val="5"/>
                <c:pt idx="0">
                  <c:v>51</c:v>
                </c:pt>
                <c:pt idx="1">
                  <c:v>20</c:v>
                </c:pt>
                <c:pt idx="2">
                  <c:v>10</c:v>
                </c:pt>
                <c:pt idx="3">
                  <c:v>5</c:v>
                </c:pt>
                <c:pt idx="4">
                  <c:v>0</c:v>
                </c:pt>
              </c:numCache>
            </c:numRef>
          </c:val>
        </c:ser>
        <c:ser>
          <c:idx val="1"/>
          <c:order val="1"/>
          <c:tx>
            <c:strRef>
              <c:f>Sheet1!$C$27</c:f>
              <c:strCache>
                <c:ptCount val="1"/>
                <c:pt idx="0">
                  <c:v>Injury Crashes</c:v>
                </c:pt>
              </c:strCache>
            </c:strRef>
          </c:tx>
          <c:dLbls>
            <c:showVal val="1"/>
          </c:dLbls>
          <c:cat>
            <c:strRef>
              <c:f>Sheet1!$D$25:$H$25</c:f>
              <c:strCache>
                <c:ptCount val="5"/>
                <c:pt idx="0">
                  <c:v>County</c:v>
                </c:pt>
                <c:pt idx="1">
                  <c:v>I-71</c:v>
                </c:pt>
                <c:pt idx="2">
                  <c:v>US 42</c:v>
                </c:pt>
                <c:pt idx="3">
                  <c:v>US 127</c:v>
                </c:pt>
                <c:pt idx="4">
                  <c:v>KY 35</c:v>
                </c:pt>
              </c:strCache>
            </c:strRef>
          </c:cat>
          <c:val>
            <c:numRef>
              <c:f>Sheet1!$D$27:$H$27</c:f>
              <c:numCache>
                <c:formatCode>General</c:formatCode>
                <c:ptCount val="5"/>
                <c:pt idx="0">
                  <c:v>12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0</c:v>
                </c:pt>
              </c:numCache>
            </c:numRef>
          </c:val>
        </c:ser>
        <c:ser>
          <c:idx val="2"/>
          <c:order val="2"/>
          <c:tx>
            <c:strRef>
              <c:f>Sheet1!$C$28</c:f>
              <c:strCache>
                <c:ptCount val="1"/>
                <c:pt idx="0">
                  <c:v>Fatality Crashes</c:v>
                </c:pt>
              </c:strCache>
            </c:strRef>
          </c:tx>
          <c:dLbls>
            <c:showVal val="1"/>
          </c:dLbls>
          <c:cat>
            <c:strRef>
              <c:f>Sheet1!$D$25:$H$25</c:f>
              <c:strCache>
                <c:ptCount val="5"/>
                <c:pt idx="0">
                  <c:v>County</c:v>
                </c:pt>
                <c:pt idx="1">
                  <c:v>I-71</c:v>
                </c:pt>
                <c:pt idx="2">
                  <c:v>US 42</c:v>
                </c:pt>
                <c:pt idx="3">
                  <c:v>US 127</c:v>
                </c:pt>
                <c:pt idx="4">
                  <c:v>KY 35</c:v>
                </c:pt>
              </c:strCache>
            </c:strRef>
          </c:cat>
          <c:val>
            <c:numRef>
              <c:f>Sheet1!$D$28:$H$28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axId val="78666368"/>
        <c:axId val="78721408"/>
      </c:barChart>
      <c:catAx>
        <c:axId val="78666368"/>
        <c:scaling>
          <c:orientation val="minMax"/>
        </c:scaling>
        <c:axPos val="b"/>
        <c:majorTickMark val="none"/>
        <c:tickLblPos val="nextTo"/>
        <c:crossAx val="78721408"/>
        <c:crosses val="autoZero"/>
        <c:auto val="1"/>
        <c:lblAlgn val="ctr"/>
        <c:lblOffset val="100"/>
      </c:catAx>
      <c:valAx>
        <c:axId val="78721408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78666368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Grant County 1/1/13 to 3/31/13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Sheet1!$C$49</c:f>
              <c:strCache>
                <c:ptCount val="1"/>
                <c:pt idx="0">
                  <c:v>Total Crashes</c:v>
                </c:pt>
              </c:strCache>
            </c:strRef>
          </c:tx>
          <c:dLbls>
            <c:showVal val="1"/>
          </c:dLbls>
          <c:cat>
            <c:strRef>
              <c:f>Sheet1!$D$48:$H$48</c:f>
              <c:strCache>
                <c:ptCount val="5"/>
                <c:pt idx="0">
                  <c:v>County</c:v>
                </c:pt>
                <c:pt idx="1">
                  <c:v>I-75</c:v>
                </c:pt>
                <c:pt idx="2">
                  <c:v>US 25</c:v>
                </c:pt>
                <c:pt idx="3">
                  <c:v>KY 22</c:v>
                </c:pt>
                <c:pt idx="4">
                  <c:v>KY 36</c:v>
                </c:pt>
              </c:strCache>
            </c:strRef>
          </c:cat>
          <c:val>
            <c:numRef>
              <c:f>Sheet1!$D$49:$H$49</c:f>
              <c:numCache>
                <c:formatCode>General</c:formatCode>
                <c:ptCount val="5"/>
                <c:pt idx="0">
                  <c:v>175</c:v>
                </c:pt>
                <c:pt idx="1">
                  <c:v>45</c:v>
                </c:pt>
                <c:pt idx="2">
                  <c:v>25</c:v>
                </c:pt>
                <c:pt idx="3">
                  <c:v>20</c:v>
                </c:pt>
                <c:pt idx="4">
                  <c:v>5</c:v>
                </c:pt>
              </c:numCache>
            </c:numRef>
          </c:val>
        </c:ser>
        <c:ser>
          <c:idx val="1"/>
          <c:order val="1"/>
          <c:tx>
            <c:strRef>
              <c:f>Sheet1!$C$50</c:f>
              <c:strCache>
                <c:ptCount val="1"/>
                <c:pt idx="0">
                  <c:v>Injury Crashes</c:v>
                </c:pt>
              </c:strCache>
            </c:strRef>
          </c:tx>
          <c:dLbls>
            <c:showVal val="1"/>
          </c:dLbls>
          <c:cat>
            <c:strRef>
              <c:f>Sheet1!$D$48:$H$48</c:f>
              <c:strCache>
                <c:ptCount val="5"/>
                <c:pt idx="0">
                  <c:v>County</c:v>
                </c:pt>
                <c:pt idx="1">
                  <c:v>I-75</c:v>
                </c:pt>
                <c:pt idx="2">
                  <c:v>US 25</c:v>
                </c:pt>
                <c:pt idx="3">
                  <c:v>KY 22</c:v>
                </c:pt>
                <c:pt idx="4">
                  <c:v>KY 36</c:v>
                </c:pt>
              </c:strCache>
            </c:strRef>
          </c:cat>
          <c:val>
            <c:numRef>
              <c:f>Sheet1!$D$50:$H$50</c:f>
              <c:numCache>
                <c:formatCode>General</c:formatCode>
                <c:ptCount val="5"/>
                <c:pt idx="0">
                  <c:v>22</c:v>
                </c:pt>
                <c:pt idx="1">
                  <c:v>9</c:v>
                </c:pt>
                <c:pt idx="2">
                  <c:v>3</c:v>
                </c:pt>
                <c:pt idx="3">
                  <c:v>4</c:v>
                </c:pt>
                <c:pt idx="4">
                  <c:v>1</c:v>
                </c:pt>
              </c:numCache>
            </c:numRef>
          </c:val>
        </c:ser>
        <c:ser>
          <c:idx val="2"/>
          <c:order val="2"/>
          <c:tx>
            <c:strRef>
              <c:f>Sheet1!$C$51</c:f>
              <c:strCache>
                <c:ptCount val="1"/>
                <c:pt idx="0">
                  <c:v>Fatality Crashes</c:v>
                </c:pt>
              </c:strCache>
            </c:strRef>
          </c:tx>
          <c:dLbls>
            <c:showVal val="1"/>
          </c:dLbls>
          <c:cat>
            <c:strRef>
              <c:f>Sheet1!$D$48:$H$48</c:f>
              <c:strCache>
                <c:ptCount val="5"/>
                <c:pt idx="0">
                  <c:v>County</c:v>
                </c:pt>
                <c:pt idx="1">
                  <c:v>I-75</c:v>
                </c:pt>
                <c:pt idx="2">
                  <c:v>US 25</c:v>
                </c:pt>
                <c:pt idx="3">
                  <c:v>KY 22</c:v>
                </c:pt>
                <c:pt idx="4">
                  <c:v>KY 36</c:v>
                </c:pt>
              </c:strCache>
            </c:strRef>
          </c:cat>
          <c:val>
            <c:numRef>
              <c:f>Sheet1!$D$51:$H$51</c:f>
              <c:numCache>
                <c:formatCode>General</c:formatCode>
                <c:ptCount val="5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axId val="53532160"/>
        <c:axId val="53534080"/>
      </c:barChart>
      <c:catAx>
        <c:axId val="53532160"/>
        <c:scaling>
          <c:orientation val="minMax"/>
        </c:scaling>
        <c:axPos val="b"/>
        <c:majorTickMark val="none"/>
        <c:tickLblPos val="nextTo"/>
        <c:crossAx val="53534080"/>
        <c:crosses val="autoZero"/>
        <c:auto val="1"/>
        <c:lblAlgn val="ctr"/>
        <c:lblOffset val="100"/>
      </c:catAx>
      <c:valAx>
        <c:axId val="53534080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53532160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Owen County 1/1/13 to 3/31/13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Sheet1!$C$75</c:f>
              <c:strCache>
                <c:ptCount val="1"/>
                <c:pt idx="0">
                  <c:v>Total Crashes</c:v>
                </c:pt>
              </c:strCache>
            </c:strRef>
          </c:tx>
          <c:dLbls>
            <c:showVal val="1"/>
          </c:dLbls>
          <c:cat>
            <c:strRef>
              <c:f>Sheet1!$D$74:$H$74</c:f>
              <c:strCache>
                <c:ptCount val="5"/>
                <c:pt idx="0">
                  <c:v>County</c:v>
                </c:pt>
                <c:pt idx="1">
                  <c:v>US 127</c:v>
                </c:pt>
                <c:pt idx="2">
                  <c:v>KY 22</c:v>
                </c:pt>
                <c:pt idx="3">
                  <c:v>KY 36</c:v>
                </c:pt>
                <c:pt idx="4">
                  <c:v>KY 227</c:v>
                </c:pt>
              </c:strCache>
            </c:strRef>
          </c:cat>
          <c:val>
            <c:numRef>
              <c:f>Sheet1!$D$75:$H$75</c:f>
              <c:numCache>
                <c:formatCode>General</c:formatCode>
                <c:ptCount val="5"/>
                <c:pt idx="0">
                  <c:v>23</c:v>
                </c:pt>
                <c:pt idx="1">
                  <c:v>4</c:v>
                </c:pt>
                <c:pt idx="2">
                  <c:v>6</c:v>
                </c:pt>
                <c:pt idx="3">
                  <c:v>0</c:v>
                </c:pt>
                <c:pt idx="4">
                  <c:v>2</c:v>
                </c:pt>
              </c:numCache>
            </c:numRef>
          </c:val>
        </c:ser>
        <c:ser>
          <c:idx val="1"/>
          <c:order val="1"/>
          <c:tx>
            <c:strRef>
              <c:f>Sheet1!$C$76</c:f>
              <c:strCache>
                <c:ptCount val="1"/>
                <c:pt idx="0">
                  <c:v>Injury Crashes</c:v>
                </c:pt>
              </c:strCache>
            </c:strRef>
          </c:tx>
          <c:dLbls>
            <c:showVal val="1"/>
          </c:dLbls>
          <c:cat>
            <c:strRef>
              <c:f>Sheet1!$D$74:$H$74</c:f>
              <c:strCache>
                <c:ptCount val="5"/>
                <c:pt idx="0">
                  <c:v>County</c:v>
                </c:pt>
                <c:pt idx="1">
                  <c:v>US 127</c:v>
                </c:pt>
                <c:pt idx="2">
                  <c:v>KY 22</c:v>
                </c:pt>
                <c:pt idx="3">
                  <c:v>KY 36</c:v>
                </c:pt>
                <c:pt idx="4">
                  <c:v>KY 227</c:v>
                </c:pt>
              </c:strCache>
            </c:strRef>
          </c:cat>
          <c:val>
            <c:numRef>
              <c:f>Sheet1!$D$76:$H$76</c:f>
              <c:numCache>
                <c:formatCode>General</c:formatCode>
                <c:ptCount val="5"/>
                <c:pt idx="0">
                  <c:v>6</c:v>
                </c:pt>
                <c:pt idx="1">
                  <c:v>1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2"/>
          <c:order val="2"/>
          <c:tx>
            <c:strRef>
              <c:f>Sheet1!$C$77</c:f>
              <c:strCache>
                <c:ptCount val="1"/>
                <c:pt idx="0">
                  <c:v>Fatality Crashes</c:v>
                </c:pt>
              </c:strCache>
            </c:strRef>
          </c:tx>
          <c:dLbls>
            <c:showVal val="1"/>
          </c:dLbls>
          <c:cat>
            <c:strRef>
              <c:f>Sheet1!$D$74:$H$74</c:f>
              <c:strCache>
                <c:ptCount val="5"/>
                <c:pt idx="0">
                  <c:v>County</c:v>
                </c:pt>
                <c:pt idx="1">
                  <c:v>US 127</c:v>
                </c:pt>
                <c:pt idx="2">
                  <c:v>KY 22</c:v>
                </c:pt>
                <c:pt idx="3">
                  <c:v>KY 36</c:v>
                </c:pt>
                <c:pt idx="4">
                  <c:v>KY 227</c:v>
                </c:pt>
              </c:strCache>
            </c:strRef>
          </c:cat>
          <c:val>
            <c:numRef>
              <c:f>Sheet1!$D$77:$H$77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axId val="53403008"/>
        <c:axId val="53441664"/>
      </c:barChart>
      <c:catAx>
        <c:axId val="53403008"/>
        <c:scaling>
          <c:orientation val="minMax"/>
        </c:scaling>
        <c:axPos val="b"/>
        <c:majorTickMark val="none"/>
        <c:tickLblPos val="nextTo"/>
        <c:crossAx val="53441664"/>
        <c:crosses val="autoZero"/>
        <c:auto val="1"/>
        <c:lblAlgn val="ctr"/>
        <c:lblOffset val="100"/>
      </c:catAx>
      <c:valAx>
        <c:axId val="53441664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53403008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33FCAC-4044-4E43-AA1C-4C2772DA3A92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546150-CB97-4A21-910C-57B0CCB64BE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F43F-6715-4C14-9DBB-28019EAFE2B5}" type="datetimeFigureOut">
              <a:rPr lang="en-US" smtClean="0"/>
              <a:pPr/>
              <a:t>4/4/2013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204-D87B-4B09-9A43-25CD6AE97D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F43F-6715-4C14-9DBB-28019EAFE2B5}" type="datetimeFigureOut">
              <a:rPr lang="en-US" smtClean="0"/>
              <a:pPr/>
              <a:t>4/4/2013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204-D87B-4B09-9A43-25CD6AE97D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F43F-6715-4C14-9DBB-28019EAFE2B5}" type="datetimeFigureOut">
              <a:rPr lang="en-US" smtClean="0"/>
              <a:pPr/>
              <a:t>4/4/2013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204-D87B-4B09-9A43-25CD6AE97D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F43F-6715-4C14-9DBB-28019EAFE2B5}" type="datetimeFigureOut">
              <a:rPr lang="en-US" smtClean="0"/>
              <a:pPr/>
              <a:t>4/4/2013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204-D87B-4B09-9A43-25CD6AE97D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F43F-6715-4C14-9DBB-28019EAFE2B5}" type="datetimeFigureOut">
              <a:rPr lang="en-US" smtClean="0"/>
              <a:pPr/>
              <a:t>4/4/2013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204-D87B-4B09-9A43-25CD6AE97D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F43F-6715-4C14-9DBB-28019EAFE2B5}" type="datetimeFigureOut">
              <a:rPr lang="en-US" smtClean="0"/>
              <a:pPr/>
              <a:t>4/4/2013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204-D87B-4B09-9A43-25CD6AE97D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F43F-6715-4C14-9DBB-28019EAFE2B5}" type="datetimeFigureOut">
              <a:rPr lang="en-US" smtClean="0"/>
              <a:pPr/>
              <a:t>4/4/2013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204-D87B-4B09-9A43-25CD6AE97D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F43F-6715-4C14-9DBB-28019EAFE2B5}" type="datetimeFigureOut">
              <a:rPr lang="en-US" smtClean="0"/>
              <a:pPr/>
              <a:t>4/4/2013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204-D87B-4B09-9A43-25CD6AE97D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F43F-6715-4C14-9DBB-28019EAFE2B5}" type="datetimeFigureOut">
              <a:rPr lang="en-US" smtClean="0"/>
              <a:pPr/>
              <a:t>4/4/2013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204-D87B-4B09-9A43-25CD6AE97D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F43F-6715-4C14-9DBB-28019EAFE2B5}" type="datetimeFigureOut">
              <a:rPr lang="en-US" smtClean="0"/>
              <a:pPr/>
              <a:t>4/4/2013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204-D87B-4B09-9A43-25CD6AE97D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F43F-6715-4C14-9DBB-28019EAFE2B5}" type="datetimeFigureOut">
              <a:rPr lang="en-US" smtClean="0"/>
              <a:pPr/>
              <a:t>4/4/2013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204-D87B-4B09-9A43-25CD6AE97D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2F43F-6715-4C14-9DBB-28019EAFE2B5}" type="datetimeFigureOut">
              <a:rPr lang="en-US" smtClean="0"/>
              <a:pPr/>
              <a:t>4/4/2013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AD204-D87B-4B09-9A43-25CD6AE97D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FrnmYHq0LYs&amp;list=UUQ9UHQ1sRz3ee1pMsEpQ_JQ&amp;index=11&amp;feature=plpp_video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KYTC District 6 “Great Eight”</a:t>
            </a:r>
            <a:br>
              <a:rPr lang="en-US" dirty="0" smtClean="0"/>
            </a:br>
            <a:r>
              <a:rPr lang="en-US" dirty="0" smtClean="0"/>
              <a:t>Incident Management Task Force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April 16, 2013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Documents and Settings\robert.hill\My Documents\Incident Management\2013\Rural IM Tash Force Meetings\Meeting 4-9-13\I-71 Milk Tanker 2-13-13\Pics\IMG001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Documents and Settings\robert.hill\My Documents\Incident Management\2013\Rural IM Tash Force Meetings\Meeting 4-9-13\I-71 Milk Tanker 2-13-13\Pics\IMG001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Documents and Settings\robert.hill\My Documents\Incident Management\2013\Rural IM Tash Force Meetings\Meeting 4-16-13\I-71 Cream Tanker 2-13-13\Pics\I-71 Cream Truck Crash 2-13-13 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Documents and Settings\robert.hill\My Documents\Incident Management\2013\Rural IM Tash Force Meetings\Meeting 4-16-13\I-71 Cream Tanker 2-13-13\Pics\I-71 Cream Truck Crash 2-13-13 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Documents and Settings\robert.hill\My Documents\Incident Management\2013\Rural IM Tash Force Meetings\Meeting 4-16-13\I-71 Cream Tanker 2-13-13\Pics\I-71 Cream Truck Crash 2-13-13 0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Documents and Settings\robert.hill\My Documents\Incident Management\2013\Rural IM Tash Force Meetings\Meeting 4-16-13\I-71 Cream Tanker 2-13-13\Pics\I-71 Cream Truck Crash 2-13-13 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Documents and Settings\robert.hill\My Documents\Incident Management\2013\Rural IM Tash Force Meetings\Meeting 4-16-13\I-71 Cream Tanker 2-13-13\Pics\I-71 Cream Truck Crash 2-13-13 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Documents and Settings\robert.hill\My Documents\Incident Management\2013\Rural IM Tash Force Meetings\Meeting 4-9-13\I-71 Milk Tanker 2-13-13\Pics\IMG000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Documents and Settings\robert.hill\My Documents\Incident Management\2013\Rural IM Tash Force Meetings\Meeting 4-9-13\I-71 Milk Tanker 2-13-13\Pics\IMG001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Documents and Settings\robert.hill\My Documents\Incident Management\2013\Rural IM Tash Force Meetings\Meeting 4-9-13\I-71 Milk Tanker 2-13-13\Pics\IMG001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1219200" y="2133600"/>
            <a:ext cx="6553200" cy="1466850"/>
          </a:xfrm>
        </p:spPr>
        <p:txBody>
          <a:bodyPr/>
          <a:lstStyle/>
          <a:p>
            <a:r>
              <a:rPr lang="en-US" dirty="0" smtClean="0"/>
              <a:t>Introductions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Documents and Settings\robert.hill\My Documents\Incident Management\2013\Rural IM Tash Force Meetings\Meeting 4-9-13\I-71 Milk Tanker 2-13-13\Pics\IMG001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Documents and Settings\robert.hill\My Documents\Incident Management\2013\Rural IM Tash Force Meetings\Meeting 4-9-13\I-71 Milk Tanker 2-13-13\Pics\IMG001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Documents and Settings\robert.hill\My Documents\Incident Management\2013\Rural IM Tash Force Meetings\Meeting 4-9-13\I-71 Milk Tanker 2-13-13\Pics\IMG001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Documents and Settings\robert.hill\My Documents\Incident Management\2013\Rural IM Tash Force Meetings\Meeting 4-16-13\I-71 Cream Tanker 2-13-13\Pics\I-71 Cream Truck Crash 2-13-13 0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Documents and Settings\robert.hill\My Documents\Incident Management\2013\Rural IM Tash Force Meetings\Meeting 4-16-13\I-71 Cream Tanker 2-13-13\Pics\I-71 Cream Truck Crash 2-13-13 0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Documents and Settings\robert.hill\My Documents\Incident Management\2013\Rural IM Tash Force Meetings\Meeting 4-16-13\I-71 Cream Tanker 2-13-13\Pics\I-71 Cream Truck Crash 2-13-13 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Documents and Settings\robert.hill\My Documents\Incident Management\2013\Rural IM Tash Force Meetings\Meeting 4-16-13\I-71 Cream Tanker 2-13-13\Pics\I-71 Cream Truck Crash 2-13-13 0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Documents and Settings\robert.hill\My Documents\Incident Management\2013\Rural IM Tash Force Meetings\Meeting 4-16-13\I-71 Cream Tanker 2-13-13\Pics\I-71 Cream Truck Crash 2-13-13 0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C:\Documents and Settings\robert.hill\My Documents\detou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Documents and Settings\robert.hill\My Documents\Intersec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Approval of Minutes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1/8/13 Meeting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1143000"/>
          </a:xfrm>
        </p:spPr>
        <p:txBody>
          <a:bodyPr/>
          <a:lstStyle/>
          <a:p>
            <a:r>
              <a:rPr lang="en-US" dirty="0" smtClean="0"/>
              <a:t>Incident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0"/>
            <a:ext cx="8229600" cy="3078163"/>
          </a:xfrm>
        </p:spPr>
        <p:txBody>
          <a:bodyPr/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sz="3200" u="sng" dirty="0" smtClean="0">
                <a:hlinkClick r:id="rId2"/>
              </a:rPr>
              <a:t> </a:t>
            </a:r>
            <a:r>
              <a:rPr lang="en-US" sz="3200" u="sng" dirty="0" smtClean="0"/>
              <a:t>Manage to Survive Video for First Responders</a:t>
            </a:r>
            <a:endParaRPr lang="en-US" sz="3200" u="sng" dirty="0" smtClean="0">
              <a:hlinkClick r:id="rId2"/>
            </a:endParaRPr>
          </a:p>
          <a:p>
            <a:endParaRPr lang="en-US" sz="2400" u="sng" dirty="0" smtClean="0">
              <a:hlinkClick r:id="rId2"/>
            </a:endParaRPr>
          </a:p>
          <a:p>
            <a:pPr lvl="1"/>
            <a:r>
              <a:rPr lang="en-US" sz="2000" u="sng" dirty="0" smtClean="0">
                <a:hlinkClick r:id="rId2"/>
              </a:rPr>
              <a:t>IACP TIM Video</a:t>
            </a:r>
            <a:endParaRPr lang="en-US" sz="2000" u="sng" dirty="0" smtClean="0"/>
          </a:p>
          <a:p>
            <a:pPr lvl="1">
              <a:buNone/>
            </a:pPr>
            <a:endParaRPr lang="en-US" sz="2000" u="sng" dirty="0" smtClean="0"/>
          </a:p>
          <a:p>
            <a:pPr lvl="1">
              <a:buNone/>
            </a:pPr>
            <a:endParaRPr lang="en-US" sz="2000" u="sng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295400"/>
          </a:xfrm>
        </p:spPr>
        <p:txBody>
          <a:bodyPr/>
          <a:lstStyle/>
          <a:p>
            <a:r>
              <a:rPr lang="en-US" dirty="0" smtClean="0"/>
              <a:t>Crash Statistics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38400"/>
            <a:ext cx="6400800" cy="22098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Quarterly Crash Statistics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KSP CRASH Database</a:t>
            </a:r>
          </a:p>
          <a:p>
            <a:r>
              <a:rPr lang="en-US" dirty="0" smtClean="0"/>
              <a:t>Valerie Januski</a:t>
            </a:r>
          </a:p>
          <a:p>
            <a:r>
              <a:rPr lang="en-US" dirty="0" smtClean="0"/>
              <a:t>District 6 Safety Officer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Southeast Counties</a:t>
            </a:r>
            <a:endParaRPr lang="en-US" sz="60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/>
        </p:nvGraphicFramePr>
        <p:xfrm>
          <a:off x="914401" y="685800"/>
          <a:ext cx="73152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/>
        </p:nvGraphicFramePr>
        <p:xfrm>
          <a:off x="914400" y="685800"/>
          <a:ext cx="73152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/>
        </p:nvGraphicFramePr>
        <p:xfrm>
          <a:off x="914401" y="685800"/>
          <a:ext cx="73152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/>
        </p:nvGraphicFramePr>
        <p:xfrm>
          <a:off x="914400" y="685800"/>
          <a:ext cx="7315200" cy="5486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/>
        </p:nvGraphicFramePr>
        <p:xfrm>
          <a:off x="914400" y="685800"/>
          <a:ext cx="73152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Southwest Counties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/>
        </p:nvGraphicFramePr>
        <p:xfrm>
          <a:off x="914400" y="685800"/>
          <a:ext cx="7315199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1143000"/>
          </a:xfrm>
        </p:spPr>
        <p:txBody>
          <a:bodyPr/>
          <a:lstStyle/>
          <a:p>
            <a:r>
              <a:rPr lang="en-US" dirty="0" smtClean="0"/>
              <a:t>Incident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71800"/>
            <a:ext cx="8229600" cy="3154363"/>
          </a:xfrm>
        </p:spPr>
        <p:txBody>
          <a:bodyPr/>
          <a:lstStyle/>
          <a:p>
            <a:r>
              <a:rPr lang="en-US" dirty="0" smtClean="0"/>
              <a:t>How to Manage a Small Highway Spill</a:t>
            </a:r>
          </a:p>
          <a:p>
            <a:pPr lvl="2"/>
            <a:r>
              <a:rPr lang="en-US" dirty="0" smtClean="0"/>
              <a:t>Kevin </a:t>
            </a:r>
            <a:r>
              <a:rPr lang="en-US" dirty="0" err="1" smtClean="0"/>
              <a:t>Strohmeier</a:t>
            </a:r>
            <a:r>
              <a:rPr lang="en-US" dirty="0" smtClean="0"/>
              <a:t> - Dept. for Environmental Protection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/>
        </p:nvGraphicFramePr>
        <p:xfrm>
          <a:off x="914400" y="685800"/>
          <a:ext cx="7315199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/>
        </p:nvGraphicFramePr>
        <p:xfrm>
          <a:off x="914400" y="685800"/>
          <a:ext cx="7315199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/>
        </p:nvGraphicFramePr>
        <p:xfrm>
          <a:off x="914400" y="685800"/>
          <a:ext cx="7315199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/>
        </p:nvGraphicFramePr>
        <p:xfrm>
          <a:off x="914400" y="685800"/>
          <a:ext cx="7315199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914400" y="1600200"/>
            <a:ext cx="7315200" cy="2286000"/>
          </a:xfrm>
        </p:spPr>
        <p:txBody>
          <a:bodyPr/>
          <a:lstStyle/>
          <a:p>
            <a:r>
              <a:rPr lang="en-US" dirty="0" smtClean="0"/>
              <a:t>Construction Update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676400"/>
            <a:ext cx="7772400" cy="1470025"/>
          </a:xfrm>
        </p:spPr>
        <p:txBody>
          <a:bodyPr/>
          <a:lstStyle/>
          <a:p>
            <a:r>
              <a:rPr lang="en-US" dirty="0" smtClean="0"/>
              <a:t>Other Business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Information Sharing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772400" cy="1470025"/>
          </a:xfrm>
        </p:spPr>
        <p:txBody>
          <a:bodyPr/>
          <a:lstStyle/>
          <a:p>
            <a:r>
              <a:rPr lang="en-US" dirty="0" smtClean="0"/>
              <a:t>Adjourn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2971800"/>
            <a:ext cx="6400800" cy="1752600"/>
          </a:xfrm>
        </p:spPr>
        <p:txBody>
          <a:bodyPr/>
          <a:lstStyle/>
          <a:p>
            <a:r>
              <a:rPr lang="en-US" dirty="0" smtClean="0"/>
              <a:t>Next Meeting</a:t>
            </a:r>
          </a:p>
          <a:p>
            <a:r>
              <a:rPr lang="en-US" dirty="0" smtClean="0"/>
              <a:t>Tuesday July 9, 2013</a:t>
            </a:r>
          </a:p>
          <a:p>
            <a:r>
              <a:rPr lang="en-US" dirty="0" smtClean="0"/>
              <a:t>1:00 PM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800100" y="514350"/>
          <a:ext cx="7543800" cy="5829300"/>
        </p:xfrm>
        <a:graphic>
          <a:graphicData uri="http://schemas.openxmlformats.org/presentationml/2006/ole">
            <p:oleObj spid="_x0000_s2050" name="Acrobat Document" r:id="rId3" imgW="7543800" imgH="5829300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1143000"/>
          </a:xfrm>
        </p:spPr>
        <p:txBody>
          <a:bodyPr/>
          <a:lstStyle/>
          <a:p>
            <a:r>
              <a:rPr lang="en-US" dirty="0" smtClean="0"/>
              <a:t>Incident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1"/>
            <a:ext cx="8229600" cy="2819400"/>
          </a:xfrm>
        </p:spPr>
        <p:txBody>
          <a:bodyPr/>
          <a:lstStyle/>
          <a:p>
            <a:r>
              <a:rPr lang="en-US" dirty="0" smtClean="0"/>
              <a:t>I-75 NB Tractor Trailer Crash with Fuel Spill</a:t>
            </a:r>
          </a:p>
          <a:p>
            <a:pPr>
              <a:buNone/>
            </a:pPr>
            <a:r>
              <a:rPr lang="en-US" dirty="0" smtClean="0"/>
              <a:t>    Grant County MP 161</a:t>
            </a:r>
          </a:p>
          <a:p>
            <a:pPr>
              <a:buNone/>
            </a:pPr>
            <a:endParaRPr lang="en-US" dirty="0" smtClean="0"/>
          </a:p>
          <a:p>
            <a:pPr lvl="1"/>
            <a:r>
              <a:rPr lang="en-US" dirty="0" smtClean="0"/>
              <a:t>When do Recovery Services Need an Encroachment Permit?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8" name="Object 8"/>
          <p:cNvGraphicFramePr>
            <a:graphicFrameLocks noChangeAspect="1"/>
          </p:cNvGraphicFramePr>
          <p:nvPr/>
        </p:nvGraphicFramePr>
        <p:xfrm>
          <a:off x="2286000" y="457200"/>
          <a:ext cx="4592365" cy="5943600"/>
        </p:xfrm>
        <a:graphic>
          <a:graphicData uri="http://schemas.openxmlformats.org/presentationml/2006/ole">
            <p:oleObj spid="_x0000_s30728" name="Acrobat Document" r:id="rId3" imgW="5829300" imgH="7543800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1143000"/>
          </a:xfrm>
        </p:spPr>
        <p:txBody>
          <a:bodyPr/>
          <a:lstStyle/>
          <a:p>
            <a:r>
              <a:rPr lang="en-US" dirty="0" smtClean="0"/>
              <a:t>Incident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0"/>
            <a:ext cx="8229600" cy="3078163"/>
          </a:xfrm>
        </p:spPr>
        <p:txBody>
          <a:bodyPr/>
          <a:lstStyle/>
          <a:p>
            <a:r>
              <a:rPr lang="en-US" dirty="0" smtClean="0"/>
              <a:t>I-71 SB Cream Tanker Truck Crash </a:t>
            </a:r>
          </a:p>
          <a:p>
            <a:pPr>
              <a:buNone/>
            </a:pPr>
            <a:r>
              <a:rPr lang="en-US" dirty="0" smtClean="0"/>
              <a:t>    Carroll Co.@ MP 50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Documents and Settings\robert.hill\My Documents\Incident Management\2013\Rural IM Tash Force Meetings\Meeting 4-16-13\I-71 Cream Tanker 2-13-13\Pics\I-71 Cream Truck Crash 2-13-13 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744984FD6B3A418168B772726908F6" ma:contentTypeVersion="2" ma:contentTypeDescription="Create a new document." ma:contentTypeScope="" ma:versionID="19673dad3bb940b340526810a774be0b">
  <xsd:schema xmlns:xsd="http://www.w3.org/2001/XMLSchema" xmlns:xs="http://www.w3.org/2001/XMLSchema" xmlns:p="http://schemas.microsoft.com/office/2006/metadata/properties" xmlns:ns2="1b8610dd-1eab-4ef5-90fa-96ee46cd6b79" targetNamespace="http://schemas.microsoft.com/office/2006/metadata/properties" ma:root="true" ma:fieldsID="0f5a2b45e4db3d3cec7bb9ecdfa5f92d" ns2:_="">
    <xsd:import namespace="1b8610dd-1eab-4ef5-90fa-96ee46cd6b79"/>
    <xsd:element name="properties">
      <xsd:complexType>
        <xsd:sequence>
          <xsd:element name="documentManagement">
            <xsd:complexType>
              <xsd:all>
                <xsd:element ref="ns2:Meeting_x0020_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8610dd-1eab-4ef5-90fa-96ee46cd6b79" elementFormDefault="qualified">
    <xsd:import namespace="http://schemas.microsoft.com/office/2006/documentManagement/types"/>
    <xsd:import namespace="http://schemas.microsoft.com/office/infopath/2007/PartnerControls"/>
    <xsd:element name="Meeting_x0020_Date" ma:index="4" nillable="true" ma:displayName="Meeting Date" ma:format="DateOnly" ma:internalName="Meeting_x0020_Date" ma:readOnly="fals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eting_x0020_Date xmlns="1b8610dd-1eab-4ef5-90fa-96ee46cd6b79">2013-04-16T04:00:00+00:00</Meeting_x0020_Date>
  </documentManagement>
</p:properties>
</file>

<file path=customXml/itemProps1.xml><?xml version="1.0" encoding="utf-8"?>
<ds:datastoreItem xmlns:ds="http://schemas.openxmlformats.org/officeDocument/2006/customXml" ds:itemID="{C2E8B439-7AD1-4874-AA39-B4083C53B49C}"/>
</file>

<file path=customXml/itemProps2.xml><?xml version="1.0" encoding="utf-8"?>
<ds:datastoreItem xmlns:ds="http://schemas.openxmlformats.org/officeDocument/2006/customXml" ds:itemID="{10301951-0D2E-4AFA-9557-96915940FBE1}"/>
</file>

<file path=customXml/itemProps3.xml><?xml version="1.0" encoding="utf-8"?>
<ds:datastoreItem xmlns:ds="http://schemas.openxmlformats.org/officeDocument/2006/customXml" ds:itemID="{C8293C18-E372-4BEF-8D41-A71A1D85115B}"/>
</file>

<file path=docProps/app.xml><?xml version="1.0" encoding="utf-8"?>
<Properties xmlns="http://schemas.openxmlformats.org/officeDocument/2006/extended-properties" xmlns:vt="http://schemas.openxmlformats.org/officeDocument/2006/docPropsVTypes">
  <TotalTime>1184</TotalTime>
  <Words>167</Words>
  <Application>Microsoft Office PowerPoint</Application>
  <PresentationFormat>On-screen Show (4:3)</PresentationFormat>
  <Paragraphs>44</Paragraphs>
  <Slides>46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8" baseType="lpstr">
      <vt:lpstr>Office Theme</vt:lpstr>
      <vt:lpstr>Acrobat Document</vt:lpstr>
      <vt:lpstr>KYTC District 6 “Great Eight” Incident Management Task Force</vt:lpstr>
      <vt:lpstr>Introductions</vt:lpstr>
      <vt:lpstr>Approval of Minutes</vt:lpstr>
      <vt:lpstr>Incident Review</vt:lpstr>
      <vt:lpstr>Slide 5</vt:lpstr>
      <vt:lpstr>Incident Review</vt:lpstr>
      <vt:lpstr>Slide 7</vt:lpstr>
      <vt:lpstr>Incident Review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Incident Review</vt:lpstr>
      <vt:lpstr>Crash Statistics</vt:lpstr>
      <vt:lpstr>Southeast Counties</vt:lpstr>
      <vt:lpstr>Slide 33</vt:lpstr>
      <vt:lpstr>Slide 34</vt:lpstr>
      <vt:lpstr>Slide 35</vt:lpstr>
      <vt:lpstr>Slide 36</vt:lpstr>
      <vt:lpstr>Slide 37</vt:lpstr>
      <vt:lpstr>Southwest Counties</vt:lpstr>
      <vt:lpstr>Slide 39</vt:lpstr>
      <vt:lpstr>Slide 40</vt:lpstr>
      <vt:lpstr>Slide 41</vt:lpstr>
      <vt:lpstr>Slide 42</vt:lpstr>
      <vt:lpstr>Slide 43</vt:lpstr>
      <vt:lpstr>Construction Update</vt:lpstr>
      <vt:lpstr>Other Business</vt:lpstr>
      <vt:lpstr>Adjourn</vt:lpstr>
    </vt:vector>
  </TitlesOfParts>
  <Company>Commonwealth of Kentucky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KSP Crash Database</dc:title>
  <dc:creator>Commonwealth Office of Technology</dc:creator>
  <cp:lastModifiedBy>Commonwealth Office of Technology</cp:lastModifiedBy>
  <cp:revision>191</cp:revision>
  <dcterms:created xsi:type="dcterms:W3CDTF">2011-02-02T20:39:08Z</dcterms:created>
  <dcterms:modified xsi:type="dcterms:W3CDTF">2013-04-04T13:53:30Z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0x01010008744984FD6B3A418168B772726908F6</vt:lpwstr>
  </property>
  <property fmtid="{D5CDD505-2E9C-101B-9397-08002B2CF9AE}" pid="3" name="Order">
    <vt:r8>700</vt:r8>
  </property>
</Properties>
</file>